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0"/>
  </p:notesMasterIdLst>
  <p:sldIdLst>
    <p:sldId id="256" r:id="rId3"/>
    <p:sldId id="282" r:id="rId4"/>
    <p:sldId id="305" r:id="rId5"/>
    <p:sldId id="312" r:id="rId6"/>
    <p:sldId id="311" r:id="rId7"/>
    <p:sldId id="319" r:id="rId8"/>
    <p:sldId id="320" r:id="rId9"/>
    <p:sldId id="321" r:id="rId10"/>
    <p:sldId id="317" r:id="rId11"/>
    <p:sldId id="315" r:id="rId12"/>
    <p:sldId id="284" r:id="rId13"/>
    <p:sldId id="306" r:id="rId14"/>
    <p:sldId id="291" r:id="rId15"/>
    <p:sldId id="292" r:id="rId16"/>
    <p:sldId id="303" r:id="rId17"/>
    <p:sldId id="307" r:id="rId18"/>
    <p:sldId id="32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7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79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6573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4530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14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588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15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3514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6"/>
          <p:cNvSpPr/>
          <p:nvPr/>
        </p:nvSpPr>
        <p:spPr>
          <a:xfrm>
            <a:off x="998753" y="1200179"/>
            <a:ext cx="6344157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font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 AT-100 </a:t>
            </a:r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FA Report for 5 RMA Units, 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 Issue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文本框 8"/>
          <p:cNvSpPr/>
          <p:nvPr/>
        </p:nvSpPr>
        <p:spPr>
          <a:xfrm>
            <a:off x="5176091" y="4203742"/>
            <a:ext cx="3386018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 dirty="0" smtClean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PE </a:t>
            </a:r>
            <a:r>
              <a:rPr lang="en-US" sz="2400" b="0" strike="noStrike" spc="-1" dirty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: </a:t>
            </a:r>
            <a:r>
              <a:rPr lang="en-US" sz="2400" b="0" strike="noStrike" spc="-1" dirty="0" smtClean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Nam</a:t>
            </a:r>
          </a:p>
          <a:p>
            <a:r>
              <a:rPr lang="en-US" sz="2400" spc="-1" dirty="0" smtClean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Date: 2022/11/21</a:t>
            </a:r>
            <a:endParaRPr lang="en-US" sz="2400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標題 1"/>
          <p:cNvSpPr/>
          <p:nvPr/>
        </p:nvSpPr>
        <p:spPr>
          <a:xfrm>
            <a:off x="1152046" y="361845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Problems Description</a:t>
            </a:r>
          </a:p>
        </p:txBody>
      </p:sp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rPr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436473"/>
              </p:ext>
            </p:extLst>
          </p:nvPr>
        </p:nvGraphicFramePr>
        <p:xfrm>
          <a:off x="531796" y="1025446"/>
          <a:ext cx="11130012" cy="3292553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470365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endParaRPr kumimoji="0" lang="zh-TW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31357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2022.10.01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31357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31357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Korean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47036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ALT customer</a:t>
                      </a:r>
                      <a:r>
                        <a:rPr lang="en-US" altLang="zh-CN" sz="1600" baseline="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request to analyze </a:t>
                      </a:r>
                      <a:r>
                        <a:rPr lang="en-US" altLang="en-US" sz="160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5</a:t>
                      </a:r>
                      <a:r>
                        <a:rPr lang="en-US" altLang="en-US" sz="1600" baseline="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RMA units,</a:t>
                      </a:r>
                      <a:r>
                        <a:rPr lang="en-US" altLang="en-US" sz="160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boot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issue</a:t>
                      </a:r>
                      <a:endParaRPr lang="en-US" altLang="en-US" sz="1600" dirty="0" smtClean="0"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47036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The root cause is P3V3 power was shorted with GND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47036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Product can not boot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703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Total 5pcs and detail as table below: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347123"/>
              </p:ext>
            </p:extLst>
          </p:nvPr>
        </p:nvGraphicFramePr>
        <p:xfrm>
          <a:off x="531796" y="4473545"/>
          <a:ext cx="11130012" cy="1871836"/>
        </p:xfrm>
        <a:graphic>
          <a:graphicData uri="http://schemas.openxmlformats.org/drawingml/2006/table">
            <a:tbl>
              <a:tblPr/>
              <a:tblGrid>
                <a:gridCol w="1254405">
                  <a:extLst>
                    <a:ext uri="{9D8B030D-6E8A-4147-A177-3AD203B41FA5}">
                      <a16:colId xmlns:a16="http://schemas.microsoft.com/office/drawing/2014/main" val="3659551752"/>
                    </a:ext>
                  </a:extLst>
                </a:gridCol>
                <a:gridCol w="1935414">
                  <a:extLst>
                    <a:ext uri="{9D8B030D-6E8A-4147-A177-3AD203B41FA5}">
                      <a16:colId xmlns:a16="http://schemas.microsoft.com/office/drawing/2014/main" val="1827615108"/>
                    </a:ext>
                  </a:extLst>
                </a:gridCol>
                <a:gridCol w="1935414">
                  <a:extLst>
                    <a:ext uri="{9D8B030D-6E8A-4147-A177-3AD203B41FA5}">
                      <a16:colId xmlns:a16="http://schemas.microsoft.com/office/drawing/2014/main" val="488035219"/>
                    </a:ext>
                  </a:extLst>
                </a:gridCol>
                <a:gridCol w="1935414">
                  <a:extLst>
                    <a:ext uri="{9D8B030D-6E8A-4147-A177-3AD203B41FA5}">
                      <a16:colId xmlns:a16="http://schemas.microsoft.com/office/drawing/2014/main" val="2351776132"/>
                    </a:ext>
                  </a:extLst>
                </a:gridCol>
                <a:gridCol w="1935414">
                  <a:extLst>
                    <a:ext uri="{9D8B030D-6E8A-4147-A177-3AD203B41FA5}">
                      <a16:colId xmlns:a16="http://schemas.microsoft.com/office/drawing/2014/main" val="1029511724"/>
                    </a:ext>
                  </a:extLst>
                </a:gridCol>
                <a:gridCol w="2133951">
                  <a:extLst>
                    <a:ext uri="{9D8B030D-6E8A-4147-A177-3AD203B41FA5}">
                      <a16:colId xmlns:a16="http://schemas.microsoft.com/office/drawing/2014/main" val="3627406738"/>
                    </a:ext>
                  </a:extLst>
                </a:gridCol>
              </a:tblGrid>
              <a:tr h="3687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NG1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NG2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NG3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NG4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NG5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486069"/>
                  </a:ext>
                </a:extLst>
              </a:tr>
              <a:tr h="344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38D57AD8588B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38D57ADA242B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4CD577FFEFFF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38D57ADA046F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38D57AD810F4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877210"/>
                  </a:ext>
                </a:extLst>
              </a:tr>
              <a:tr h="344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2149688001202201093490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2149688001202201206149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2149688001202201069841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2149688001202201204082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2149688001202201072761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399731"/>
                  </a:ext>
                </a:extLst>
              </a:tr>
              <a:tr h="344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Production Date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2022.02.10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2022.04.22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2022.01.07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2022.04.02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2022.01.22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748046"/>
                  </a:ext>
                </a:extLst>
              </a:tr>
              <a:tr h="4683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Issue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boot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No boot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No boot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No boot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No boot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12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11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標題 1"/>
          <p:cNvSpPr/>
          <p:nvPr/>
        </p:nvSpPr>
        <p:spPr>
          <a:xfrm>
            <a:off x="1017934" y="390144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060"/>
                </a:solidFill>
                <a:ea typeface="微软雅黑"/>
              </a:rPr>
              <a:t>RMA Analysis Plan</a:t>
            </a:r>
          </a:p>
        </p:txBody>
      </p:sp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t>3</a:t>
            </a:fld>
            <a:endParaRPr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629005"/>
              </p:ext>
            </p:extLst>
          </p:nvPr>
        </p:nvGraphicFramePr>
        <p:xfrm>
          <a:off x="252722" y="941665"/>
          <a:ext cx="11685191" cy="5635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017">
                  <a:extLst>
                    <a:ext uri="{9D8B030D-6E8A-4147-A177-3AD203B41FA5}">
                      <a16:colId xmlns:a16="http://schemas.microsoft.com/office/drawing/2014/main" val="1392414840"/>
                    </a:ext>
                  </a:extLst>
                </a:gridCol>
                <a:gridCol w="1642561">
                  <a:extLst>
                    <a:ext uri="{9D8B030D-6E8A-4147-A177-3AD203B41FA5}">
                      <a16:colId xmlns:a16="http://schemas.microsoft.com/office/drawing/2014/main" val="558262889"/>
                    </a:ext>
                  </a:extLst>
                </a:gridCol>
                <a:gridCol w="4346864">
                  <a:extLst>
                    <a:ext uri="{9D8B030D-6E8A-4147-A177-3AD203B41FA5}">
                      <a16:colId xmlns:a16="http://schemas.microsoft.com/office/drawing/2014/main" val="3383946293"/>
                    </a:ext>
                  </a:extLst>
                </a:gridCol>
                <a:gridCol w="983298">
                  <a:extLst>
                    <a:ext uri="{9D8B030D-6E8A-4147-A177-3AD203B41FA5}">
                      <a16:colId xmlns:a16="http://schemas.microsoft.com/office/drawing/2014/main" val="1224038898"/>
                    </a:ext>
                  </a:extLst>
                </a:gridCol>
                <a:gridCol w="602298">
                  <a:extLst>
                    <a:ext uri="{9D8B030D-6E8A-4147-A177-3AD203B41FA5}">
                      <a16:colId xmlns:a16="http://schemas.microsoft.com/office/drawing/2014/main" val="3335530906"/>
                    </a:ext>
                  </a:extLst>
                </a:gridCol>
                <a:gridCol w="3605153">
                  <a:extLst>
                    <a:ext uri="{9D8B030D-6E8A-4147-A177-3AD203B41FA5}">
                      <a16:colId xmlns:a16="http://schemas.microsoft.com/office/drawing/2014/main" val="189289376"/>
                    </a:ext>
                  </a:extLst>
                </a:gridCol>
              </a:tblGrid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Owner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Status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Result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871611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Visual</a:t>
                      </a:r>
                      <a:r>
                        <a:rPr lang="en-US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inspection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Inspect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appearance of housing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PD: Van Anh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Wingdings" panose="05000000000000000000" pitchFamily="2" charset="2"/>
                        </a:rPr>
                        <a:t>No damaged or any abnormal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50780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Baking</a:t>
                      </a:r>
                      <a:r>
                        <a:rPr lang="en-US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Baking 24h at 45</a:t>
                      </a:r>
                      <a:r>
                        <a:rPr lang="en-US" altLang="zh-TW" sz="1100" b="0" kern="120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lang="en-US" altLang="zh-TW" sz="11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en-US" altLang="zh-TW" sz="1100" b="0" kern="1200" baseline="300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PD: Van Anh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9689655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Re-test</a:t>
                      </a:r>
                      <a:r>
                        <a:rPr lang="en-US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OBA function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Re-test function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at OBA station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OBA: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Tu</a:t>
                      </a:r>
                      <a:endParaRPr lang="en-US" sz="11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5/5 units can not boot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197142"/>
                  </a:ext>
                </a:extLst>
              </a:tr>
              <a:tr h="43378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Open housing &amp; VI PCBA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Open housing and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inspect PCBA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units are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n’t abnormal.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unit (NG5 sample) was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burnt at R823,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R824,R825, 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R826 locations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Therefore, can not further repair and analyze.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474079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Take X-ray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Take X-ray focus on: U1,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U602, U801, U1101, U1001 locations</a:t>
                      </a:r>
                      <a:endParaRPr lang="en-US" sz="11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ME: Hugo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Done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39053"/>
                  </a:ext>
                </a:extLst>
              </a:tr>
              <a:tr h="253725">
                <a:tc rowSpan="5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Failure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Analysis of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NG1~NG4 samples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Retest FATP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Done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4/4pcs no boot from UK station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08749"/>
                  </a:ext>
                </a:extLst>
              </a:tr>
              <a:tr h="253725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1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Double check history record production data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Done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 found abnormal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40279"/>
                  </a:ext>
                </a:extLst>
              </a:tr>
              <a:tr h="874868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1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Measure impedance, voltage all power supplies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For NG1+NG2:</a:t>
                      </a:r>
                      <a:r>
                        <a:rPr lang="en-US" sz="1100" baseline="0" dirty="0" smtClean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(3.3V) and ETH_DVDD10 (1V) power supplies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was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shorted with GND.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NG3+NG4: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(3.3V) power supply was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shorted with GND.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348225"/>
                  </a:ext>
                </a:extLst>
              </a:tr>
              <a:tr h="793915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- For NG1+NG2 sample: Remove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and m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easure impedance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+ VF of U801 location then compare with OK sample.</a:t>
                      </a:r>
                    </a:p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- For NG3+NG4 sample: Remove &amp; m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easure impedance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+ VF of U1 then compare with OK sample.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For NG1+NG2: 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pins of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U801 component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relate to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 and P3V3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power supplies was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shorted.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For NG3+NG4: 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pins of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U1 component 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relate to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supply was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shorted.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318877"/>
                  </a:ext>
                </a:extLst>
              </a:tr>
              <a:tr h="793915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- For NG1+NG2 sample: Changed new U801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(RTL8211F)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then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check boot up status.</a:t>
                      </a:r>
                    </a:p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- For NG3+NG4 sample: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Changed new U1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(S905X2 )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then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check boot up status.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units boot up normal.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453616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smtClean="0">
                          <a:latin typeface="Arial" pitchFamily="34" charset="0"/>
                          <a:cs typeface="Arial" pitchFamily="34" charset="0"/>
                        </a:rPr>
                        <a:t>FATP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Re-test 4 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RMA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 units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at all test stations after changed new U801 and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U1 material.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PD: Van Anh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units passed all test station.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833990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OBA test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Test function at OBA station.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OBA: 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Tu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units passed functional test at OBA station.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04449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</a:rPr>
              <a:t>#2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71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892095" y="389800"/>
            <a:ext cx="1145540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1476" y="5777453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 No found any damaged or abnormal.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3548" y="980622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Check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appearance of housing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060313"/>
              </p:ext>
            </p:extLst>
          </p:nvPr>
        </p:nvGraphicFramePr>
        <p:xfrm>
          <a:off x="1496949" y="1584636"/>
          <a:ext cx="9404879" cy="3896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7344">
                  <a:extLst>
                    <a:ext uri="{9D8B030D-6E8A-4147-A177-3AD203B41FA5}">
                      <a16:colId xmlns:a16="http://schemas.microsoft.com/office/drawing/2014/main" val="2305154631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2376620877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552118648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3439567901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3091127326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2237108852"/>
                    </a:ext>
                  </a:extLst>
                </a:gridCol>
              </a:tblGrid>
              <a:tr h="330252">
                <a:tc gridSpan="6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Visual Inspection Outside Housing</a:t>
                      </a:r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15952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NG1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NG2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NG3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NG4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NG5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099136"/>
                  </a:ext>
                </a:extLst>
              </a:tr>
              <a:tr h="15825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Top side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05364"/>
                  </a:ext>
                </a:extLst>
              </a:tr>
              <a:tr h="15825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Bot side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963666"/>
                  </a:ext>
                </a:extLst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2771535" y="2394249"/>
            <a:ext cx="8018847" cy="1419035"/>
            <a:chOff x="2771535" y="2374436"/>
            <a:chExt cx="8018847" cy="141903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1535" y="2374436"/>
              <a:ext cx="1382038" cy="1418767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5161" y="2385481"/>
              <a:ext cx="1397187" cy="140799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5256" y="2374437"/>
              <a:ext cx="1372439" cy="141876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2198" y="2374436"/>
              <a:ext cx="1382038" cy="141876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5598" y="2374437"/>
              <a:ext cx="1364784" cy="1418766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2710352" y="3961068"/>
            <a:ext cx="8080030" cy="1451048"/>
            <a:chOff x="2710352" y="4214337"/>
            <a:chExt cx="8080030" cy="14510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9296" y="4235324"/>
              <a:ext cx="1440099" cy="143006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21015" y="4235324"/>
              <a:ext cx="1444768" cy="143006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56252" y="4235324"/>
              <a:ext cx="1434130" cy="143006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74074" y="4235324"/>
              <a:ext cx="1416364" cy="143006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10352" y="4214337"/>
              <a:ext cx="1431574" cy="1451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485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892431" y="375994"/>
            <a:ext cx="1041400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Re-test OBA Function 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3548" y="913364"/>
            <a:ext cx="11321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itchFamily="34" charset="0"/>
              </a:rPr>
              <a:t>Baking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itchFamily="34" charset="0"/>
              </a:rPr>
              <a:t>5pcs RMA 24h at </a:t>
            </a:r>
            <a:r>
              <a:rPr lang="en-US" altLang="zh-TW" sz="1400" dirty="0" smtClean="0">
                <a:latin typeface="Arial" pitchFamily="34" charset="0"/>
                <a:cs typeface="Arial" pitchFamily="34" charset="0"/>
              </a:rPr>
              <a:t>45</a:t>
            </a:r>
            <a:r>
              <a:rPr lang="en-US" altLang="zh-TW" sz="1400" baseline="30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altLang="zh-TW" sz="1400" dirty="0" smtClean="0">
                <a:latin typeface="Arial" pitchFamily="34" charset="0"/>
                <a:cs typeface="Arial" pitchFamily="34" charset="0"/>
              </a:rPr>
              <a:t>C.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Re-test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function at OBA station.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661165" y="1652571"/>
            <a:ext cx="6876535" cy="3523939"/>
            <a:chOff x="2819400" y="2247900"/>
            <a:chExt cx="6324600" cy="3865143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9400" y="2247900"/>
              <a:ext cx="6324600" cy="3454373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570500" y="5775466"/>
              <a:ext cx="2822397" cy="3375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not boot up</a:t>
              </a:r>
              <a:endPara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476" y="5691725"/>
            <a:ext cx="11321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</a:t>
            </a:r>
          </a:p>
          <a:p>
            <a:pPr marL="401638" lvl="0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5pcs RMA </a:t>
            </a:r>
            <a:r>
              <a:rPr lang="en-US" sz="1400" b="1" dirty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24h in 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45</a:t>
            </a:r>
            <a:r>
              <a:rPr lang="en-US" sz="1400" b="1" baseline="30000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0 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 (Done).</a:t>
            </a:r>
            <a:endParaRPr lang="en-US" sz="1400" b="1" baseline="30000" dirty="0" smtClean="0">
              <a:solidFill>
                <a:srgbClr val="0000CC"/>
              </a:solidFill>
              <a:latin typeface="Arial" pitchFamily="34" charset="0"/>
              <a:ea typeface="Microsoft JhengHei" panose="020B0604030504040204" pitchFamily="34" charset="-120"/>
              <a:cs typeface="Arial" pitchFamily="34" charset="0"/>
            </a:endParaRPr>
          </a:p>
          <a:p>
            <a:pPr marL="401638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5pcs can not boot up when re-testing at OBA station.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01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223548" y="913364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Open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housing and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inspect PCBA, detail as table below: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612842" y="1526541"/>
          <a:ext cx="10783087" cy="3821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035">
                  <a:extLst>
                    <a:ext uri="{9D8B030D-6E8A-4147-A177-3AD203B41FA5}">
                      <a16:colId xmlns:a16="http://schemas.microsoft.com/office/drawing/2014/main" val="2305154631"/>
                    </a:ext>
                  </a:extLst>
                </a:gridCol>
                <a:gridCol w="1702104">
                  <a:extLst>
                    <a:ext uri="{9D8B030D-6E8A-4147-A177-3AD203B41FA5}">
                      <a16:colId xmlns:a16="http://schemas.microsoft.com/office/drawing/2014/main" val="2376620877"/>
                    </a:ext>
                  </a:extLst>
                </a:gridCol>
                <a:gridCol w="1904987">
                  <a:extLst>
                    <a:ext uri="{9D8B030D-6E8A-4147-A177-3AD203B41FA5}">
                      <a16:colId xmlns:a16="http://schemas.microsoft.com/office/drawing/2014/main" val="552118648"/>
                    </a:ext>
                  </a:extLst>
                </a:gridCol>
                <a:gridCol w="1904987">
                  <a:extLst>
                    <a:ext uri="{9D8B030D-6E8A-4147-A177-3AD203B41FA5}">
                      <a16:colId xmlns:a16="http://schemas.microsoft.com/office/drawing/2014/main" val="3439567901"/>
                    </a:ext>
                  </a:extLst>
                </a:gridCol>
                <a:gridCol w="1904987">
                  <a:extLst>
                    <a:ext uri="{9D8B030D-6E8A-4147-A177-3AD203B41FA5}">
                      <a16:colId xmlns:a16="http://schemas.microsoft.com/office/drawing/2014/main" val="3091127326"/>
                    </a:ext>
                  </a:extLst>
                </a:gridCol>
                <a:gridCol w="1904987">
                  <a:extLst>
                    <a:ext uri="{9D8B030D-6E8A-4147-A177-3AD203B41FA5}">
                      <a16:colId xmlns:a16="http://schemas.microsoft.com/office/drawing/2014/main" val="2237108852"/>
                    </a:ext>
                  </a:extLst>
                </a:gridCol>
              </a:tblGrid>
              <a:tr h="22168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sample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099136"/>
                  </a:ext>
                </a:extLst>
              </a:tr>
              <a:tr h="14704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side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05364"/>
                  </a:ext>
                </a:extLst>
              </a:tr>
              <a:tr h="146687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 side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963666"/>
                  </a:ext>
                </a:extLst>
              </a:tr>
              <a:tr h="5796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 Result</a:t>
                      </a:r>
                      <a:endParaRPr lang="en-US" sz="140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Burn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R823, R824, R825, R826 locations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927653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090" y="1874375"/>
            <a:ext cx="1404125" cy="13793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800" y="3347816"/>
            <a:ext cx="1405496" cy="137935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801" y="3351833"/>
            <a:ext cx="1404125" cy="13793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945" y="1879382"/>
            <a:ext cx="1405496" cy="13743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9910" y="3347816"/>
            <a:ext cx="1405496" cy="13793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514" y="1874376"/>
            <a:ext cx="1405496" cy="13793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1892" y="3347817"/>
            <a:ext cx="1405496" cy="13793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2502" y="1874374"/>
            <a:ext cx="1414886" cy="13793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2767" y="3350717"/>
            <a:ext cx="1414886" cy="13793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8966" y="1870013"/>
            <a:ext cx="1414884" cy="1379357"/>
          </a:xfrm>
          <a:prstGeom prst="rect">
            <a:avLst/>
          </a:prstGeom>
        </p:spPr>
      </p:pic>
      <p:sp>
        <p:nvSpPr>
          <p:cNvPr id="17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 Visual Inspection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474038" y="2119745"/>
            <a:ext cx="387927" cy="1385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0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23548" y="913364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Due to NG5 sample was burnt at R823,R824, R825, R826 locations </a:t>
            </a:r>
            <a:r>
              <a:rPr lang="en-US" altLang="zh-CN" sz="14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Therefore, can not further repair and analyze.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60057" y="1640960"/>
            <a:ext cx="5380379" cy="3734604"/>
            <a:chOff x="230711" y="1536453"/>
            <a:chExt cx="4515976" cy="3856778"/>
          </a:xfrm>
        </p:grpSpPr>
        <p:grpSp>
          <p:nvGrpSpPr>
            <p:cNvPr id="17" name="Group 16"/>
            <p:cNvGrpSpPr/>
            <p:nvPr/>
          </p:nvGrpSpPr>
          <p:grpSpPr>
            <a:xfrm>
              <a:off x="230711" y="1536453"/>
              <a:ext cx="4515976" cy="1660373"/>
              <a:chOff x="4275602" y="4163524"/>
              <a:chExt cx="1223399" cy="687565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75602" y="4163524"/>
                <a:ext cx="1223399" cy="687565"/>
              </a:xfrm>
              <a:prstGeom prst="rect">
                <a:avLst/>
              </a:prstGeom>
            </p:spPr>
          </p:pic>
          <p:sp>
            <p:nvSpPr>
              <p:cNvPr id="20" name="Rounded Rectangle 19"/>
              <p:cNvSpPr/>
              <p:nvPr/>
            </p:nvSpPr>
            <p:spPr>
              <a:xfrm>
                <a:off x="5041105" y="4251898"/>
                <a:ext cx="177477" cy="12134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Down Arrow 17"/>
            <p:cNvSpPr/>
            <p:nvPr/>
          </p:nvSpPr>
          <p:spPr>
            <a:xfrm>
              <a:off x="2352342" y="3233767"/>
              <a:ext cx="272711" cy="497859"/>
            </a:xfrm>
            <a:prstGeom prst="downArrow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288475" y="3810132"/>
              <a:ext cx="2644765" cy="1583099"/>
              <a:chOff x="1066801" y="3768567"/>
              <a:chExt cx="2644765" cy="1583099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678020" y="5043889"/>
                <a:ext cx="1422325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Burnt locations</a:t>
                </a:r>
                <a:endParaRPr 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801" y="3768567"/>
                <a:ext cx="2644765" cy="1194820"/>
              </a:xfrm>
              <a:prstGeom prst="rect">
                <a:avLst/>
              </a:prstGeom>
            </p:spPr>
          </p:pic>
          <p:sp>
            <p:nvSpPr>
              <p:cNvPr id="27" name="Rounded Rectangle 26"/>
              <p:cNvSpPr/>
              <p:nvPr/>
            </p:nvSpPr>
            <p:spPr>
              <a:xfrm>
                <a:off x="1695763" y="3954025"/>
                <a:ext cx="1670890" cy="552603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341476" y="5636305"/>
            <a:ext cx="11321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</a:t>
            </a:r>
          </a:p>
          <a:p>
            <a:pPr marL="401638" lvl="0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NG1 to NG4 samples is normal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.</a:t>
            </a:r>
            <a:endParaRPr lang="en-US" sz="1400" b="1" baseline="30000" dirty="0" smtClean="0">
              <a:solidFill>
                <a:srgbClr val="0000CC"/>
              </a:solidFill>
              <a:latin typeface="Arial" pitchFamily="34" charset="0"/>
              <a:ea typeface="Microsoft JhengHei" panose="020B0604030504040204" pitchFamily="34" charset="-120"/>
              <a:cs typeface="Arial" pitchFamily="34" charset="0"/>
            </a:endParaRPr>
          </a:p>
          <a:p>
            <a:pPr marL="401638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NG5 sample was burnt at 4 location, so can not further analyze..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 Visual Inspection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0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01700" y="375994"/>
            <a:ext cx="8846065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X-ray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#6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3548" y="913364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Take X-ray 5 locations : U1, U602, U1101, U1001, U801 of 5 NG samples, detail images as below: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893148" y="1258113"/>
          <a:ext cx="8679943" cy="4747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280">
                  <a:extLst>
                    <a:ext uri="{9D8B030D-6E8A-4147-A177-3AD203B41FA5}">
                      <a16:colId xmlns:a16="http://schemas.microsoft.com/office/drawing/2014/main" val="2582412364"/>
                    </a:ext>
                  </a:extLst>
                </a:gridCol>
                <a:gridCol w="7963663">
                  <a:extLst>
                    <a:ext uri="{9D8B030D-6E8A-4147-A177-3AD203B41FA5}">
                      <a16:colId xmlns:a16="http://schemas.microsoft.com/office/drawing/2014/main" val="3790362734"/>
                    </a:ext>
                  </a:extLst>
                </a:gridCol>
              </a:tblGrid>
              <a:tr h="4337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NG#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Image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754689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475088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868289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076397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931511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126519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396544" y="1712715"/>
            <a:ext cx="6250989" cy="825193"/>
            <a:chOff x="3396544" y="1712715"/>
            <a:chExt cx="6250989" cy="89581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3" name="TextBox 32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TextBox 34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396544" y="2592152"/>
            <a:ext cx="6250989" cy="825193"/>
            <a:chOff x="3396544" y="1712715"/>
            <a:chExt cx="6250989" cy="89581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6" name="TextBox 55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8" name="TextBox 57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396544" y="3458356"/>
            <a:ext cx="6250989" cy="825193"/>
            <a:chOff x="3396544" y="1712715"/>
            <a:chExt cx="6250989" cy="89581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7" name="TextBox 66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9" name="TextBox 68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3396544" y="4337793"/>
            <a:ext cx="6250989" cy="825193"/>
            <a:chOff x="3396544" y="1712715"/>
            <a:chExt cx="6250989" cy="895819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8" name="TextBox 77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0" name="TextBox 79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396544" y="5179289"/>
            <a:ext cx="6250989" cy="825193"/>
            <a:chOff x="3396544" y="1712715"/>
            <a:chExt cx="6250989" cy="895819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9" name="TextBox 88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1" name="TextBox 90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403489" y="6109071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 No found any abnormality.</a:t>
            </a:r>
          </a:p>
        </p:txBody>
      </p:sp>
    </p:spTree>
    <p:extLst>
      <p:ext uri="{BB962C8B-B14F-4D97-AF65-F5344CB8AC3E}">
        <p14:creationId xmlns:p14="http://schemas.microsoft.com/office/powerpoint/2010/main" val="391051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289363" y="2983372"/>
            <a:ext cx="1419225" cy="56938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228600" indent="-228600" eaLnBrk="0" hangingPunct="0"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marL="0" indent="0">
              <a:spcBef>
                <a:spcPct val="0"/>
              </a:spcBef>
              <a:buSzPct val="45000"/>
              <a:buFontTx/>
              <a:buNone/>
              <a:defRPr/>
            </a:pPr>
            <a:r>
              <a:rPr lang="en-US" altLang="zh-TW" sz="1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1.Auto </a:t>
            </a:r>
            <a:r>
              <a:rPr lang="en-US" altLang="zh-TW" sz="1000" b="0" dirty="0">
                <a:latin typeface="Arial" panose="020B0604020202020204" pitchFamily="34" charset="0"/>
                <a:cs typeface="Arial" panose="020B0604020202020204" pitchFamily="34" charset="0"/>
              </a:rPr>
              <a:t>copy flash by Burning </a:t>
            </a:r>
            <a:r>
              <a:rPr lang="en-US" altLang="zh-TW" sz="1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</a:p>
          <a:p>
            <a:pPr marL="0" indent="0">
              <a:spcBef>
                <a:spcPct val="0"/>
              </a:spcBef>
              <a:buSzPct val="45000"/>
              <a:buFontTx/>
              <a:buNone/>
              <a:defRPr/>
            </a:pPr>
            <a:r>
              <a:rPr lang="en-US" altLang="zh-TW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(2’80 s)</a:t>
            </a:r>
            <a:endParaRPr lang="en-US" altLang="zh-TW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1286188" y="2450218"/>
            <a:ext cx="1308100" cy="360448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TW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</a:p>
        </p:txBody>
      </p:sp>
      <p:sp>
        <p:nvSpPr>
          <p:cNvPr id="13" name="Right Arrow 30"/>
          <p:cNvSpPr>
            <a:spLocks noChangeArrowheads="1"/>
          </p:cNvSpPr>
          <p:nvPr/>
        </p:nvSpPr>
        <p:spPr bwMode="auto">
          <a:xfrm>
            <a:off x="2608575" y="2584910"/>
            <a:ext cx="444501" cy="133349"/>
          </a:xfrm>
          <a:prstGeom prst="rightArrow">
            <a:avLst>
              <a:gd name="adj1" fmla="val 50000"/>
              <a:gd name="adj2" fmla="val 49743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own Arrow 31"/>
          <p:cNvSpPr>
            <a:spLocks noChangeArrowheads="1"/>
          </p:cNvSpPr>
          <p:nvPr/>
        </p:nvSpPr>
        <p:spPr bwMode="auto">
          <a:xfrm>
            <a:off x="1873563" y="2859547"/>
            <a:ext cx="133350" cy="11271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FF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6" name="Right Arrow 30"/>
          <p:cNvSpPr>
            <a:spLocks noChangeArrowheads="1"/>
          </p:cNvSpPr>
          <p:nvPr/>
        </p:nvSpPr>
        <p:spPr bwMode="auto">
          <a:xfrm>
            <a:off x="4314707" y="2566105"/>
            <a:ext cx="346075" cy="161924"/>
          </a:xfrm>
          <a:prstGeom prst="rightArrow">
            <a:avLst>
              <a:gd name="adj1" fmla="val 50000"/>
              <a:gd name="adj2" fmla="val 49778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3053077" y="2450217"/>
            <a:ext cx="1261630" cy="369974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4660782" y="2426492"/>
            <a:ext cx="1118032" cy="43305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FT1 </a:t>
            </a:r>
          </a:p>
        </p:txBody>
      </p:sp>
      <p:sp>
        <p:nvSpPr>
          <p:cNvPr id="25" name="Right Arrow 30"/>
          <p:cNvSpPr>
            <a:spLocks noChangeArrowheads="1"/>
          </p:cNvSpPr>
          <p:nvPr/>
        </p:nvSpPr>
        <p:spPr bwMode="auto">
          <a:xfrm>
            <a:off x="5808978" y="2556500"/>
            <a:ext cx="307975" cy="157407"/>
          </a:xfrm>
          <a:prstGeom prst="rightArrow">
            <a:avLst>
              <a:gd name="adj1" fmla="val 50000"/>
              <a:gd name="adj2" fmla="val 50696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6124889" y="2423317"/>
            <a:ext cx="1106970" cy="409329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</a:t>
            </a:r>
          </a:p>
        </p:txBody>
      </p:sp>
      <p:sp>
        <p:nvSpPr>
          <p:cNvPr id="61" name="Rectangle 10"/>
          <p:cNvSpPr>
            <a:spLocks noChangeArrowheads="1"/>
          </p:cNvSpPr>
          <p:nvPr/>
        </p:nvSpPr>
        <p:spPr bwMode="auto">
          <a:xfrm>
            <a:off x="7573088" y="2421426"/>
            <a:ext cx="1093061" cy="389241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RC1</a:t>
            </a:r>
          </a:p>
        </p:txBody>
      </p:sp>
      <p:sp>
        <p:nvSpPr>
          <p:cNvPr id="64" name="Right Arrow 30"/>
          <p:cNvSpPr>
            <a:spLocks noChangeArrowheads="1"/>
          </p:cNvSpPr>
          <p:nvPr/>
        </p:nvSpPr>
        <p:spPr bwMode="auto">
          <a:xfrm>
            <a:off x="8674785" y="2539282"/>
            <a:ext cx="279397" cy="174625"/>
          </a:xfrm>
          <a:prstGeom prst="rightArrow">
            <a:avLst>
              <a:gd name="adj1" fmla="val 50000"/>
              <a:gd name="adj2" fmla="val 50153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10"/>
          <p:cNvSpPr>
            <a:spLocks noChangeArrowheads="1"/>
          </p:cNvSpPr>
          <p:nvPr/>
        </p:nvSpPr>
        <p:spPr bwMode="auto">
          <a:xfrm>
            <a:off x="8975169" y="2409884"/>
            <a:ext cx="1082423" cy="400783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44206" y="1016842"/>
            <a:ext cx="11321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.1 Re-test 5 NG samples at all test stations follow normal process.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00450" y="2222959"/>
            <a:ext cx="1766888" cy="137218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891810" y="3687305"/>
            <a:ext cx="3768972" cy="523220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TW"/>
            </a:defPPr>
            <a:lvl1pPr marL="228600" indent="-228600" eaLnBrk="1" hangingPunct="1">
              <a:spcBef>
                <a:spcPct val="50000"/>
              </a:spcBef>
              <a:buFontTx/>
              <a:buAutoNum type="arabicPeriod"/>
              <a:defRPr sz="90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9pPr>
          </a:lstStyle>
          <a:p>
            <a:pPr marL="0" indent="0">
              <a:spcBef>
                <a:spcPts val="0"/>
              </a:spcBef>
              <a:buSzPct val="45000"/>
              <a:buFontTx/>
              <a:buNone/>
              <a:defRPr/>
            </a:pPr>
            <a:r>
              <a:rPr lang="en-US" altLang="zh-CN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NG samples can not boot from first station.</a:t>
            </a:r>
          </a:p>
          <a:p>
            <a:pPr marL="0" indent="0">
              <a:spcBef>
                <a:spcPts val="0"/>
              </a:spcBef>
              <a:buSzPct val="45000"/>
              <a:buFontTx/>
              <a:buNone/>
              <a:defRPr/>
            </a:pPr>
            <a:r>
              <a:rPr lang="en-US" altLang="zh-CN" sz="14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Test station can cover 100% no boot issue</a:t>
            </a:r>
            <a:endParaRPr lang="en-US" altLang="zh-CN" sz="2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ight Arrow 30"/>
          <p:cNvSpPr>
            <a:spLocks noChangeArrowheads="1"/>
          </p:cNvSpPr>
          <p:nvPr/>
        </p:nvSpPr>
        <p:spPr bwMode="auto">
          <a:xfrm>
            <a:off x="7256477" y="2566105"/>
            <a:ext cx="307975" cy="157407"/>
          </a:xfrm>
          <a:prstGeom prst="rightArrow">
            <a:avLst>
              <a:gd name="adj1" fmla="val 50000"/>
              <a:gd name="adj2" fmla="val 50696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8458" y="5179571"/>
            <a:ext cx="11321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</a:t>
            </a:r>
          </a:p>
          <a:p>
            <a:pPr marL="401638" lvl="0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NG sample can’t boot at test station.</a:t>
            </a:r>
            <a:endParaRPr lang="en-US" sz="1400" b="1" baseline="30000" dirty="0" smtClean="0">
              <a:solidFill>
                <a:srgbClr val="0000CC"/>
              </a:solidFill>
              <a:latin typeface="Arial" pitchFamily="34" charset="0"/>
              <a:ea typeface="Microsoft JhengHei" panose="020B0604030504040204" pitchFamily="34" charset="-120"/>
              <a:cs typeface="Arial" pitchFamily="34" charset="0"/>
            </a:endParaRPr>
          </a:p>
          <a:p>
            <a:pPr marL="401638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station can cover 100% this issue.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24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223546" y="1051348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itchFamily="34" charset="0"/>
              </a:rPr>
              <a:t>7.2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Check production history data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321035"/>
              </p:ext>
            </p:extLst>
          </p:nvPr>
        </p:nvGraphicFramePr>
        <p:xfrm>
          <a:off x="459405" y="1814036"/>
          <a:ext cx="11203354" cy="35500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7962">
                  <a:extLst>
                    <a:ext uri="{9D8B030D-6E8A-4147-A177-3AD203B41FA5}">
                      <a16:colId xmlns:a16="http://schemas.microsoft.com/office/drawing/2014/main" val="3369256133"/>
                    </a:ext>
                  </a:extLst>
                </a:gridCol>
                <a:gridCol w="1652206">
                  <a:extLst>
                    <a:ext uri="{9D8B030D-6E8A-4147-A177-3AD203B41FA5}">
                      <a16:colId xmlns:a16="http://schemas.microsoft.com/office/drawing/2014/main" val="625642100"/>
                    </a:ext>
                  </a:extLst>
                </a:gridCol>
                <a:gridCol w="1652206">
                  <a:extLst>
                    <a:ext uri="{9D8B030D-6E8A-4147-A177-3AD203B41FA5}">
                      <a16:colId xmlns:a16="http://schemas.microsoft.com/office/drawing/2014/main" val="2117419581"/>
                    </a:ext>
                  </a:extLst>
                </a:gridCol>
                <a:gridCol w="1660709">
                  <a:extLst>
                    <a:ext uri="{9D8B030D-6E8A-4147-A177-3AD203B41FA5}">
                      <a16:colId xmlns:a16="http://schemas.microsoft.com/office/drawing/2014/main" val="1975933416"/>
                    </a:ext>
                  </a:extLst>
                </a:gridCol>
                <a:gridCol w="1660709">
                  <a:extLst>
                    <a:ext uri="{9D8B030D-6E8A-4147-A177-3AD203B41FA5}">
                      <a16:colId xmlns:a16="http://schemas.microsoft.com/office/drawing/2014/main" val="686716122"/>
                    </a:ext>
                  </a:extLst>
                </a:gridCol>
                <a:gridCol w="1660709">
                  <a:extLst>
                    <a:ext uri="{9D8B030D-6E8A-4147-A177-3AD203B41FA5}">
                      <a16:colId xmlns:a16="http://schemas.microsoft.com/office/drawing/2014/main" val="2211741302"/>
                    </a:ext>
                  </a:extLst>
                </a:gridCol>
                <a:gridCol w="1608853">
                  <a:extLst>
                    <a:ext uri="{9D8B030D-6E8A-4147-A177-3AD203B41FA5}">
                      <a16:colId xmlns:a16="http://schemas.microsoft.com/office/drawing/2014/main" val="2195444675"/>
                    </a:ext>
                  </a:extLst>
                </a:gridCol>
              </a:tblGrid>
              <a:tr h="655991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Station</a:t>
                      </a:r>
                    </a:p>
                    <a:p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467868"/>
                  </a:ext>
                </a:extLst>
              </a:tr>
              <a:tr h="578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22/02/10 3:23:21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22/02/10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3:31:08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22/02/10 3:36:50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22/02/10 3:41:49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22/02/10 3:52:57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22/02/10 3:58:12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9992143"/>
                  </a:ext>
                </a:extLst>
              </a:tr>
              <a:tr h="578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2:13:18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2:17:23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2:21:15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2:25:38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3:02:14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3:07:11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065641"/>
                  </a:ext>
                </a:extLst>
              </a:tr>
              <a:tr h="578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22/01/07 5:47:56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22/01/07 5:51:46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22/01/07 5:59:07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22/01/07 8:40:40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22/01/07 8:55:58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22/01/07 9:00:34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077153"/>
                  </a:ext>
                </a:extLst>
              </a:tr>
              <a:tr h="578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4:00:13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4:05:48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4:14:40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4:21:49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4:42:26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22/04/22 4:52:17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9574726"/>
                  </a:ext>
                </a:extLst>
              </a:tr>
              <a:tr h="578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NG5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22/01/22 5:33:15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22/01/22 5:37:44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22/01/22 5:46:16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22/01/22 5:52:57 AM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22/01/22 7:33:38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22/01/22 7:43:24 PM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295193"/>
                  </a:ext>
                </a:extLst>
              </a:tr>
            </a:tbl>
          </a:graphicData>
        </a:graphic>
      </p:graphicFrame>
      <p:sp>
        <p:nvSpPr>
          <p:cNvPr id="7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476" y="5777453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Result: 5 units passed normal all stations.</a:t>
            </a:r>
          </a:p>
        </p:txBody>
      </p:sp>
    </p:spTree>
    <p:extLst>
      <p:ext uri="{BB962C8B-B14F-4D97-AF65-F5344CB8AC3E}">
        <p14:creationId xmlns:p14="http://schemas.microsoft.com/office/powerpoint/2010/main" val="24214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2880" y="955937"/>
            <a:ext cx="88793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7.3 Measure impedance of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NG1 to NG4 samples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then compare with OK sample and the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result as table below: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186885"/>
              </p:ext>
            </p:extLst>
          </p:nvPr>
        </p:nvGraphicFramePr>
        <p:xfrm>
          <a:off x="1019860" y="1424229"/>
          <a:ext cx="9788515" cy="3826738"/>
        </p:xfrm>
        <a:graphic>
          <a:graphicData uri="http://schemas.openxmlformats.org/drawingml/2006/table">
            <a:tbl>
              <a:tblPr/>
              <a:tblGrid>
                <a:gridCol w="804863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360377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603774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454089">
                  <a:extLst>
                    <a:ext uri="{9D8B030D-6E8A-4147-A177-3AD203B41FA5}">
                      <a16:colId xmlns:a16="http://schemas.microsoft.com/office/drawing/2014/main" val="3217452353"/>
                    </a:ext>
                  </a:extLst>
                </a:gridCol>
                <a:gridCol w="1454089">
                  <a:extLst>
                    <a:ext uri="{9D8B030D-6E8A-4147-A177-3AD203B41FA5}">
                      <a16:colId xmlns:a16="http://schemas.microsoft.com/office/drawing/2014/main" val="1288735628"/>
                    </a:ext>
                  </a:extLst>
                </a:gridCol>
                <a:gridCol w="1454089">
                  <a:extLst>
                    <a:ext uri="{9D8B030D-6E8A-4147-A177-3AD203B41FA5}">
                      <a16:colId xmlns:a16="http://schemas.microsoft.com/office/drawing/2014/main" val="1974179845"/>
                    </a:ext>
                  </a:extLst>
                </a:gridCol>
                <a:gridCol w="1657234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</a:tblGrid>
              <a:tr h="35232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between NG and OK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(Ohm)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3612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361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3.29K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3.319K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166.1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186.7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16.13K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17.11K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16.97K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16.7K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15.98K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2.95K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24.4K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21.4K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23.12K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22.13K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22.35K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20.4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1.68k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1.71K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1.72K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  <p:sp>
        <p:nvSpPr>
          <p:cNvPr id="7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475" y="5411482"/>
            <a:ext cx="11321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</a:t>
            </a:r>
          </a:p>
          <a:p>
            <a:pPr marL="401638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(3.3V) and ETH_DVDD10 (1V) power supplies of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NG1 &amp; NG2 samples was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shorted with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GND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.</a:t>
            </a:r>
            <a:endParaRPr lang="en-US" sz="1400" b="1" baseline="30000" dirty="0" smtClean="0">
              <a:solidFill>
                <a:srgbClr val="0000CC"/>
              </a:solidFill>
              <a:latin typeface="Arial" pitchFamily="34" charset="0"/>
              <a:ea typeface="Microsoft JhengHei" panose="020B0604030504040204" pitchFamily="34" charset="-120"/>
              <a:cs typeface="Arial" pitchFamily="34" charset="0"/>
            </a:endParaRPr>
          </a:p>
          <a:p>
            <a:pPr marL="401638" lvl="0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(3.3V) power supply of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NG3 &amp; NG4 samples was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shorted with GND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55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2880" y="955937"/>
            <a:ext cx="9411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7.4 </a:t>
            </a: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 voltage power of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NG1 to NG4 samples then compare with OK sample and the result as table below: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755426"/>
              </p:ext>
            </p:extLst>
          </p:nvPr>
        </p:nvGraphicFramePr>
        <p:xfrm>
          <a:off x="941483" y="1604829"/>
          <a:ext cx="10083568" cy="3465537"/>
        </p:xfrm>
        <a:graphic>
          <a:graphicData uri="http://schemas.openxmlformats.org/drawingml/2006/table">
            <a:tbl>
              <a:tblPr/>
              <a:tblGrid>
                <a:gridCol w="829124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401383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652116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497919">
                  <a:extLst>
                    <a:ext uri="{9D8B030D-6E8A-4147-A177-3AD203B41FA5}">
                      <a16:colId xmlns:a16="http://schemas.microsoft.com/office/drawing/2014/main" val="3217452353"/>
                    </a:ext>
                  </a:extLst>
                </a:gridCol>
                <a:gridCol w="1497919">
                  <a:extLst>
                    <a:ext uri="{9D8B030D-6E8A-4147-A177-3AD203B41FA5}">
                      <a16:colId xmlns:a16="http://schemas.microsoft.com/office/drawing/2014/main" val="1288735628"/>
                    </a:ext>
                  </a:extLst>
                </a:gridCol>
                <a:gridCol w="1497919">
                  <a:extLst>
                    <a:ext uri="{9D8B030D-6E8A-4147-A177-3AD203B41FA5}">
                      <a16:colId xmlns:a16="http://schemas.microsoft.com/office/drawing/2014/main" val="1974179845"/>
                    </a:ext>
                  </a:extLst>
                </a:gridCol>
                <a:gridCol w="1707188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</a:tblGrid>
              <a:tr h="35232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 between NG and OK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(Volt)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3612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5.02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1.19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1.19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3.28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1.01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  <p:sp>
        <p:nvSpPr>
          <p:cNvPr id="12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880" y="5581601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P2V5,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P3V3, </a:t>
            </a:r>
            <a:r>
              <a:rPr lang="en-US" sz="1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eMMC_VDDQ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ETH_DVDD voltage powers of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NG1 to NG4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 was lost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54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05522" y="889984"/>
            <a:ext cx="115002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14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7.5 Remove U801 </a:t>
            </a:r>
            <a:r>
              <a:rPr lang="en-US" sz="1400" noProof="0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location </a:t>
            </a:r>
            <a:r>
              <a:rPr lang="en-US" sz="1400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then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measure impedance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1400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NG1 and NG2 samples.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After removed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U801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impedance of NG1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NG2 units, the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P3V3 and </a:t>
            </a: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ETH_DVDD10 power supplies wasn’t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shorted with GND.</a:t>
            </a: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U801 material issue.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Continue to M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easure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impedance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VF of U801 component then compare with OK sample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Detect the pins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U801 component relate to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ETH_DVDD10 and P3V3 power supplies was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shorted and detail as table below: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896664" y="2274978"/>
            <a:ext cx="4939128" cy="3455448"/>
            <a:chOff x="1235926" y="1292323"/>
            <a:chExt cx="7525902" cy="517256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5926" y="1292323"/>
              <a:ext cx="7525902" cy="517256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3" name="Rectangle 2"/>
            <p:cNvSpPr/>
            <p:nvPr/>
          </p:nvSpPr>
          <p:spPr>
            <a:xfrm>
              <a:off x="6347460" y="3771900"/>
              <a:ext cx="784860" cy="2971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347460" y="2849250"/>
              <a:ext cx="784860" cy="2971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938750" y="1992000"/>
              <a:ext cx="784860" cy="2971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44378" y="1461736"/>
              <a:ext cx="784860" cy="2971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747353"/>
              </p:ext>
            </p:extLst>
          </p:nvPr>
        </p:nvGraphicFramePr>
        <p:xfrm>
          <a:off x="341476" y="2274978"/>
          <a:ext cx="6342337" cy="3455448"/>
        </p:xfrm>
        <a:graphic>
          <a:graphicData uri="http://schemas.openxmlformats.org/drawingml/2006/table">
            <a:tbl>
              <a:tblPr/>
              <a:tblGrid>
                <a:gridCol w="745345">
                  <a:extLst>
                    <a:ext uri="{9D8B030D-6E8A-4147-A177-3AD203B41FA5}">
                      <a16:colId xmlns:a16="http://schemas.microsoft.com/office/drawing/2014/main" val="3952938835"/>
                    </a:ext>
                  </a:extLst>
                </a:gridCol>
                <a:gridCol w="1317434">
                  <a:extLst>
                    <a:ext uri="{9D8B030D-6E8A-4147-A177-3AD203B41FA5}">
                      <a16:colId xmlns:a16="http://schemas.microsoft.com/office/drawing/2014/main" val="2804921446"/>
                    </a:ext>
                  </a:extLst>
                </a:gridCol>
                <a:gridCol w="745345">
                  <a:extLst>
                    <a:ext uri="{9D8B030D-6E8A-4147-A177-3AD203B41FA5}">
                      <a16:colId xmlns:a16="http://schemas.microsoft.com/office/drawing/2014/main" val="2147675471"/>
                    </a:ext>
                  </a:extLst>
                </a:gridCol>
                <a:gridCol w="666292">
                  <a:extLst>
                    <a:ext uri="{9D8B030D-6E8A-4147-A177-3AD203B41FA5}">
                      <a16:colId xmlns:a16="http://schemas.microsoft.com/office/drawing/2014/main" val="235841568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943115840"/>
                    </a:ext>
                  </a:extLst>
                </a:gridCol>
                <a:gridCol w="746784">
                  <a:extLst>
                    <a:ext uri="{9D8B030D-6E8A-4147-A177-3AD203B41FA5}">
                      <a16:colId xmlns:a16="http://schemas.microsoft.com/office/drawing/2014/main" val="2549623490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1389473340"/>
                    </a:ext>
                  </a:extLst>
                </a:gridCol>
                <a:gridCol w="635237">
                  <a:extLst>
                    <a:ext uri="{9D8B030D-6E8A-4147-A177-3AD203B41FA5}">
                      <a16:colId xmlns:a16="http://schemas.microsoft.com/office/drawing/2014/main" val="3893914849"/>
                    </a:ext>
                  </a:extLst>
                </a:gridCol>
              </a:tblGrid>
              <a:tr h="3261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NG1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NG2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167583"/>
                  </a:ext>
                </a:extLst>
              </a:tr>
              <a:tr h="6677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873032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394339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129.4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13.22K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982811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117.8K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946936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106.9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2.58M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0.549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930769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146.5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2.42K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259781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DVDD33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168.3K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669556"/>
                  </a:ext>
                </a:extLst>
              </a:tr>
              <a:tr h="438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REG_OUT/LDO_OUT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0.899M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643781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INTB/PMEB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862502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17.11K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18.03K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653538"/>
                  </a:ext>
                </a:extLst>
              </a:tr>
              <a:tr h="224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117.6K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47562"/>
                  </a:ext>
                </a:extLst>
              </a:tr>
            </a:tbl>
          </a:graphicData>
        </a:graphic>
      </p:graphicFrame>
      <p:sp>
        <p:nvSpPr>
          <p:cNvPr id="14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1881" y="6005547"/>
            <a:ext cx="11321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 The </a:t>
            </a:r>
            <a:r>
              <a:rPr lang="en-US" sz="1400" b="1" dirty="0" smtClean="0">
                <a:solidFill>
                  <a:srgbClr val="0000CC"/>
                </a:solidFill>
                <a:cs typeface="Arial" panose="020B0604020202020204" pitchFamily="34" charset="0"/>
              </a:rPr>
              <a:t>ETH_DVDD10 and</a:t>
            </a: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supplies was shorted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GND due to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 component issue and lead to NG1, NG2 samples can not boot.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2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260857"/>
              </p:ext>
            </p:extLst>
          </p:nvPr>
        </p:nvGraphicFramePr>
        <p:xfrm>
          <a:off x="722723" y="2386982"/>
          <a:ext cx="5945023" cy="3063415"/>
        </p:xfrm>
        <a:graphic>
          <a:graphicData uri="http://schemas.openxmlformats.org/drawingml/2006/table">
            <a:tbl>
              <a:tblPr/>
              <a:tblGrid>
                <a:gridCol w="562197">
                  <a:extLst>
                    <a:ext uri="{9D8B030D-6E8A-4147-A177-3AD203B41FA5}">
                      <a16:colId xmlns:a16="http://schemas.microsoft.com/office/drawing/2014/main" val="3269057170"/>
                    </a:ext>
                  </a:extLst>
                </a:gridCol>
                <a:gridCol w="816890">
                  <a:extLst>
                    <a:ext uri="{9D8B030D-6E8A-4147-A177-3AD203B41FA5}">
                      <a16:colId xmlns:a16="http://schemas.microsoft.com/office/drawing/2014/main" val="108235524"/>
                    </a:ext>
                  </a:extLst>
                </a:gridCol>
                <a:gridCol w="836800">
                  <a:extLst>
                    <a:ext uri="{9D8B030D-6E8A-4147-A177-3AD203B41FA5}">
                      <a16:colId xmlns:a16="http://schemas.microsoft.com/office/drawing/2014/main" val="77371670"/>
                    </a:ext>
                  </a:extLst>
                </a:gridCol>
                <a:gridCol w="587232">
                  <a:extLst>
                    <a:ext uri="{9D8B030D-6E8A-4147-A177-3AD203B41FA5}">
                      <a16:colId xmlns:a16="http://schemas.microsoft.com/office/drawing/2014/main" val="3460547334"/>
                    </a:ext>
                  </a:extLst>
                </a:gridCol>
                <a:gridCol w="855395">
                  <a:extLst>
                    <a:ext uri="{9D8B030D-6E8A-4147-A177-3AD203B41FA5}">
                      <a16:colId xmlns:a16="http://schemas.microsoft.com/office/drawing/2014/main" val="2693580579"/>
                    </a:ext>
                  </a:extLst>
                </a:gridCol>
                <a:gridCol w="607455">
                  <a:extLst>
                    <a:ext uri="{9D8B030D-6E8A-4147-A177-3AD203B41FA5}">
                      <a16:colId xmlns:a16="http://schemas.microsoft.com/office/drawing/2014/main" val="1910752364"/>
                    </a:ext>
                  </a:extLst>
                </a:gridCol>
                <a:gridCol w="1011443">
                  <a:extLst>
                    <a:ext uri="{9D8B030D-6E8A-4147-A177-3AD203B41FA5}">
                      <a16:colId xmlns:a16="http://schemas.microsoft.com/office/drawing/2014/main" val="1746669458"/>
                    </a:ext>
                  </a:extLst>
                </a:gridCol>
                <a:gridCol w="667611">
                  <a:extLst>
                    <a:ext uri="{9D8B030D-6E8A-4147-A177-3AD203B41FA5}">
                      <a16:colId xmlns:a16="http://schemas.microsoft.com/office/drawing/2014/main" val="1944830941"/>
                    </a:ext>
                  </a:extLst>
                </a:gridCol>
              </a:tblGrid>
              <a:tr h="3276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and VF of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 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060929"/>
                  </a:ext>
                </a:extLst>
              </a:tr>
              <a:tr h="3724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256591"/>
                  </a:ext>
                </a:extLst>
              </a:tr>
              <a:tr h="372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541683"/>
                  </a:ext>
                </a:extLst>
              </a:tr>
              <a:tr h="3937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3459616"/>
                  </a:ext>
                </a:extLst>
              </a:tr>
              <a:tr h="3724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2.97M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9146783"/>
                  </a:ext>
                </a:extLst>
              </a:tr>
              <a:tr h="47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155919"/>
                  </a:ext>
                </a:extLst>
              </a:tr>
              <a:tr h="3724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37942"/>
                  </a:ext>
                </a:extLst>
              </a:tr>
              <a:tr h="3724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2.74M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385538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857" y="2422325"/>
            <a:ext cx="3435952" cy="6646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952" y="3125018"/>
            <a:ext cx="3438857" cy="6646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4952" y="3850251"/>
            <a:ext cx="3438857" cy="6995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4952" y="4594978"/>
            <a:ext cx="3438857" cy="6918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4952" y="5328359"/>
            <a:ext cx="3433048" cy="6646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522" y="889984"/>
            <a:ext cx="1035572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14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7.6 Remove U801 and U1 </a:t>
            </a:r>
            <a:r>
              <a:rPr lang="en-US" sz="1400" noProof="0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locations </a:t>
            </a:r>
            <a:r>
              <a:rPr lang="en-US" sz="1400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then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measure impedance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1400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NG3 and NG4 samples.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After removed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U801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impedance of NG3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NG4 units, the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P3V3 </a:t>
            </a: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power supply was still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shorted with GND.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Continue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remove 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measure impedance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NG3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NG4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units, the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P3V3 </a:t>
            </a: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power supply </a:t>
            </a: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was </a:t>
            </a:r>
            <a:r>
              <a:rPr lang="en-US" sz="1400" dirty="0" smtClean="0">
                <a:solidFill>
                  <a:srgbClr val="000000"/>
                </a:solidFill>
                <a:cs typeface="Arial" panose="020B0604020202020204" pitchFamily="34" charset="0"/>
              </a:rPr>
              <a:t>wasn’t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shorted with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material issue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Continue to M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easure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impedance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VF of U1 component then compare with OK sample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Detect the pins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component relate to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shorted and detail as table below: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1881" y="6005547"/>
            <a:ext cx="11321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 The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shorted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GND due to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 component issue and lead to NG3, NG4 samples can not boot.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80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t>15</a:t>
            </a:fld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02696" y="948259"/>
            <a:ext cx="113463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7.7 Change new OK material for NG1 to NG4 samples then re-test at all test stations and OBA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Change new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U801 material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 NG1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NG2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then re-test at all test stations and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OBA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Change new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material for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NG3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NG4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then re-test at all test stations and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OBA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result as table below: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260303"/>
              </p:ext>
            </p:extLst>
          </p:nvPr>
        </p:nvGraphicFramePr>
        <p:xfrm>
          <a:off x="880564" y="2738697"/>
          <a:ext cx="10831856" cy="2634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1504">
                  <a:extLst>
                    <a:ext uri="{9D8B030D-6E8A-4147-A177-3AD203B41FA5}">
                      <a16:colId xmlns:a16="http://schemas.microsoft.com/office/drawing/2014/main" val="245543832"/>
                    </a:ext>
                  </a:extLst>
                </a:gridCol>
                <a:gridCol w="3248696">
                  <a:extLst>
                    <a:ext uri="{9D8B030D-6E8A-4147-A177-3AD203B41FA5}">
                      <a16:colId xmlns:a16="http://schemas.microsoft.com/office/drawing/2014/main" val="1587446335"/>
                    </a:ext>
                  </a:extLst>
                </a:gridCol>
                <a:gridCol w="3078652">
                  <a:extLst>
                    <a:ext uri="{9D8B030D-6E8A-4147-A177-3AD203B41FA5}">
                      <a16:colId xmlns:a16="http://schemas.microsoft.com/office/drawing/2014/main" val="3684143441"/>
                    </a:ext>
                  </a:extLst>
                </a:gridCol>
                <a:gridCol w="3003004">
                  <a:extLst>
                    <a:ext uri="{9D8B030D-6E8A-4147-A177-3AD203B41FA5}">
                      <a16:colId xmlns:a16="http://schemas.microsoft.com/office/drawing/2014/main" val="48006065"/>
                    </a:ext>
                  </a:extLst>
                </a:gridCol>
              </a:tblGrid>
              <a:tr h="63613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+mj-lt"/>
                        </a:rPr>
                        <a:t>                   NG#</a:t>
                      </a:r>
                    </a:p>
                    <a:p>
                      <a:r>
                        <a:rPr lang="en-US" sz="1400" b="1" dirty="0" smtClean="0">
                          <a:latin typeface="+mj-lt"/>
                        </a:rPr>
                        <a:t>Station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NG1+NG2</a:t>
                      </a:r>
                    </a:p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( Change new U801)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NG3+NG4</a:t>
                      </a:r>
                    </a:p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(Change new U1)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Remark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678983"/>
                  </a:ext>
                </a:extLst>
              </a:tr>
              <a:tr h="99933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FATP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+mj-lt"/>
                        </a:rPr>
                        <a:t>Pass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434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+mj-lt"/>
                        </a:rPr>
                        <a:t>Pass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434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+mj-lt"/>
                        </a:rPr>
                        <a:t>Retest all functions of</a:t>
                      </a:r>
                      <a:r>
                        <a:rPr lang="en-US" sz="1400" baseline="0" dirty="0" smtClean="0">
                          <a:latin typeface="+mj-lt"/>
                        </a:rPr>
                        <a:t> 4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samples </a:t>
                      </a:r>
                      <a:r>
                        <a:rPr lang="en-US" sz="1400" baseline="0" dirty="0" smtClean="0">
                          <a:latin typeface="+mj-lt"/>
                        </a:rPr>
                        <a:t>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all test stations and OBA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aseline="0" dirty="0" smtClean="0">
                          <a:latin typeface="+mj-lt"/>
                        </a:rPr>
                        <a:t>after changing new material.</a:t>
                      </a:r>
                    </a:p>
                    <a:p>
                      <a:pPr algn="l"/>
                      <a:r>
                        <a:rPr lang="en-US" sz="1400" baseline="0" dirty="0" smtClean="0">
                          <a:latin typeface="+mj-lt"/>
                          <a:sym typeface="Wingdings" panose="05000000000000000000" pitchFamily="2" charset="2"/>
                        </a:rPr>
                        <a:t> Result: </a:t>
                      </a:r>
                      <a:r>
                        <a:rPr lang="en-US" sz="1400" b="1" baseline="0" dirty="0" smtClean="0">
                          <a:solidFill>
                            <a:srgbClr val="007434"/>
                          </a:solidFill>
                          <a:latin typeface="+mj-lt"/>
                          <a:sym typeface="Wingdings" panose="05000000000000000000" pitchFamily="2" charset="2"/>
                        </a:rPr>
                        <a:t>PASS</a:t>
                      </a:r>
                      <a:endParaRPr lang="en-US" sz="1400" b="1" dirty="0" smtClean="0">
                        <a:solidFill>
                          <a:srgbClr val="007434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0382466"/>
                  </a:ext>
                </a:extLst>
              </a:tr>
              <a:tr h="99933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OBA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7434"/>
                          </a:solidFill>
                          <a:latin typeface="+mj-lt"/>
                        </a:rPr>
                        <a:t>Pass</a:t>
                      </a:r>
                      <a:endParaRPr lang="en-US" sz="1400" b="1" dirty="0">
                        <a:solidFill>
                          <a:srgbClr val="007434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+mj-lt"/>
                        </a:rPr>
                        <a:t>Pass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434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2486053"/>
                  </a:ext>
                </a:extLst>
              </a:tr>
            </a:tbl>
          </a:graphicData>
        </a:graphic>
      </p:graphicFrame>
      <p:sp>
        <p:nvSpPr>
          <p:cNvPr id="8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7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562" y="1108901"/>
            <a:ext cx="105804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1638" lvl="0" indent="-401638" algn="just">
              <a:buFont typeface="Wingdings" panose="05000000000000000000" pitchFamily="2" charset="2"/>
              <a:buChar char="ü"/>
              <a:defRPr/>
            </a:pP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NG1+NG2 samples: U801 component issue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lead to P3V3 and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ETH_DVDD10 power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shorted with GND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Products couldn’t boot up.</a:t>
            </a:r>
            <a:endParaRPr lang="en-US" sz="2000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1638" lvl="0" indent="-401638" algn="just">
              <a:buFont typeface="Wingdings" panose="05000000000000000000" pitchFamily="2" charset="2"/>
              <a:buChar char="ü"/>
              <a:defRPr/>
            </a:pPr>
            <a:r>
              <a:rPr lang="en-US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NG3+NG4 samples: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 component </a:t>
            </a:r>
            <a:r>
              <a:rPr lang="en-US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lead </a:t>
            </a:r>
            <a:r>
              <a:rPr lang="en-US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P3V3 power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shorted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with </a:t>
            </a:r>
            <a:r>
              <a:rPr lang="en-US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GND </a:t>
            </a:r>
            <a:r>
              <a:rPr lang="en-US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Products couldn’t boot up.</a:t>
            </a:r>
            <a:endParaRPr lang="en-US" sz="20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1638" indent="-401638" algn="just">
              <a:buFont typeface="Wingdings" panose="05000000000000000000" pitchFamily="2" charset="2"/>
              <a:buChar char="ü"/>
              <a:defRPr/>
            </a:pP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NG5 sample: burnt at R823, R824, R825, R826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Can’t </a:t>
            </a:r>
            <a:r>
              <a:rPr lang="en-US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further analyze and </a:t>
            </a:r>
            <a:r>
              <a:rPr lang="en-US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repair.</a:t>
            </a:r>
            <a:endParaRPr lang="en-US" sz="20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#8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15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#9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696" y="1100664"/>
            <a:ext cx="113463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SQE send NG U801 and U1 materials to vendor for further analysis (Owner: Mr. Ha, On-going)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64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14482</TotalTime>
  <Words>1787</Words>
  <Application>Microsoft Office PowerPoint</Application>
  <PresentationFormat>Widescreen</PresentationFormat>
  <Paragraphs>611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Microsoft JhengHei</vt:lpstr>
      <vt:lpstr>微软雅黑</vt:lpstr>
      <vt:lpstr>SimSun</vt:lpstr>
      <vt:lpstr>Arial</vt:lpstr>
      <vt:lpstr>Calibri</vt:lpstr>
      <vt:lpstr>DejaVu Sans</vt:lpstr>
      <vt:lpstr>PMingLiU</vt:lpstr>
      <vt:lpstr>PMingLiU</vt:lpstr>
      <vt:lpstr>Symbol</vt:lpstr>
      <vt:lpstr>Times New Roman</vt:lpstr>
      <vt:lpstr>Wingdings</vt:lpstr>
      <vt:lpstr>思源黑体 CN Normal</vt:lpstr>
      <vt:lpstr>思源黑体 CN Regular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武文邊</cp:lastModifiedBy>
  <cp:revision>730</cp:revision>
  <dcterms:created xsi:type="dcterms:W3CDTF">2022-05-19T09:53:32Z</dcterms:created>
  <dcterms:modified xsi:type="dcterms:W3CDTF">2022-11-21T06:48:50Z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